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310" r:id="rId4"/>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2" r:id="rId20"/>
    <p:sldId id="273" r:id="rId21"/>
    <p:sldId id="274" r:id="rId22"/>
    <p:sldId id="275" r:id="rId23"/>
    <p:sldId id="276" r:id="rId24"/>
    <p:sldId id="277" r:id="rId25"/>
    <p:sldId id="278" r:id="rId26"/>
    <p:sldId id="279" r:id="rId27"/>
    <p:sldId id="280" r:id="rId28"/>
    <p:sldId id="281" r:id="rId29"/>
    <p:sldId id="301"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302" r:id="rId44"/>
    <p:sldId id="296" r:id="rId45"/>
    <p:sldId id="303" r:id="rId46"/>
    <p:sldId id="304" r:id="rId47"/>
    <p:sldId id="305" r:id="rId48"/>
    <p:sldId id="306" r:id="rId49"/>
    <p:sldId id="307" r:id="rId50"/>
    <p:sldId id="297" r:id="rId51"/>
    <p:sldId id="308" r:id="rId52"/>
    <p:sldId id="298" r:id="rId53"/>
    <p:sldId id="299" r:id="rId54"/>
    <p:sldId id="309" r:id="rId5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3.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上册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3e41e8d6aeec168b#tid=67e6690986574f0009e1677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6.xml"/><Relationship Id="rId4" Type="http://schemas.openxmlformats.org/officeDocument/2006/relationships/slide" Target="slide34.xml"/><Relationship Id="rId3" Type="http://schemas.openxmlformats.org/officeDocument/2006/relationships/slide" Target="slide20.xml"/><Relationship Id="rId2" Type="http://schemas.openxmlformats.org/officeDocument/2006/relationships/image" Target="../media/image10.jpeg"/><Relationship Id="rId1" Type="http://schemas.openxmlformats.org/officeDocument/2006/relationships/slide" Target="slide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5_1#b5d482d7f?pid=1bbecdf63&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p:txBody>
      </p:sp>
      <p:sp>
        <p:nvSpPr>
          <p:cNvPr id="3" name="QB_7_BD.26_1#d03020599?sp=1&amp;pid=b5d482d7f&amp;color=0,0,0&amp;vtp=1&amp;bbb=1"/>
          <p:cNvSpPr/>
          <p:nvPr/>
        </p:nvSpPr>
        <p:spPr>
          <a:xfrm>
            <a:off x="612648" y="1099391"/>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·不止</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90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不只</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连词</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不但</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不仅</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不止</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动词</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继续不停</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副词</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示超出某个数目或范围</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pic>
        <p:nvPicPr>
          <p:cNvPr id="4" name="QB_7_BD.26_1#d03020599?pid=b5d482d7f&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96349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B_7_BD.26_2#d03020599?pid=b5d482d7f&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304619"/>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7_BD.26_3#d03020599?pid=b5d482d7f&amp;color=0,0,0&amp;vtp=1&amp;bbb=1&amp;hb=1"/>
          <p:cNvSpPr/>
          <p:nvPr/>
        </p:nvSpPr>
        <p:spPr>
          <a:xfrm>
            <a:off x="612648" y="3080591"/>
            <a:ext cx="10963656" cy="19431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“万物并育而不相害，道并行而不相悖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”，文明的出路</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，各文明之间是一场美好的相遇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，互鉴互通才能构建美美与共的文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明家园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sp>
        <p:nvSpPr>
          <p:cNvPr id="8" name="QB_7_AN.27_1#d03020599.blank?pid=b5d482d7f&amp;color=0,0,0&amp;vpa=15&amp;vtp=1&amp;bbb=1"/>
          <p:cNvSpPr/>
          <p:nvPr/>
        </p:nvSpPr>
        <p:spPr>
          <a:xfrm>
            <a:off x="9878092" y="3050111"/>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不止</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wipe(left)">
                                      <p:cBhvr>
                                        <p:cTn id="7" dur="500"/>
                                        <p:tgtEl>
                                          <p:spTgt spid="8">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wipe(left)">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8_1#0055a00b9?sp=1&amp;pid=b5d482d7f&amp;color=0,0,0&amp;vtp=1&amp;bt=1&amp;bb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不堪设想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·不可思议</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90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二者都有</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不能想象</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的意思</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不堪设想</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侧重于表现结果难以</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想象</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不可思议</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用于描述某种奇妙</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神秘或难以理解的现象</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a:solidFill>
                <a:prstClr val="black"/>
              </a:solidFill>
            </a:endParaRPr>
          </a:p>
          <a:p>
            <a:pPr lvl="0" latinLnBrk="1">
              <a:lnSpc>
                <a:spcPts val="5100"/>
              </a:lnSpc>
            </a:pPr>
            <a:r>
              <a:rPr lang="en-US" altLang="zh-CN" sz="90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这些药物都含有抗生素，乱用的话，后果</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pic>
        <p:nvPicPr>
          <p:cNvPr id="3" name="QB_7_BD.28_1#0055a00b9?pid=b5d482d7f&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1332108"/>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B_7_BD.28_2#0055a00b9?pid=b5d482d7f&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2612268"/>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7_AN.29_1#0055a00b9.blank?pid=b5d482d7f&amp;color=0,0,0&amp;vpa=16&amp;vtp=1&amp;bbb=1"/>
          <p:cNvSpPr/>
          <p:nvPr/>
        </p:nvSpPr>
        <p:spPr>
          <a:xfrm>
            <a:off x="8141367" y="23806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不堪设想</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0_1#2c7566989?sp=1&amp;pid=1bbecdf63&amp;color=0,0,0&amp;vtp=1&amp;bt=1&amp;bb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，在横线上填写恰当的课内成语。</a:t>
            </a:r>
            <a:endParaRPr lang="en-US" altLang="zh-CN" sz="2800" dirty="0"/>
          </a:p>
        </p:txBody>
      </p:sp>
      <p:sp>
        <p:nvSpPr>
          <p:cNvPr id="3" name="QB_7_BD.31_1#a84608326?pid=2c7566989&amp;color=0,0,0&amp;vtp=1&amp;bbb=1"/>
          <p:cNvSpPr/>
          <p:nvPr/>
        </p:nvSpPr>
        <p:spPr>
          <a:xfrm>
            <a:off x="612648" y="1806654"/>
            <a:ext cx="10963656" cy="2590800"/>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把战争或争斗变为和平、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友好。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：事情的结果不能想象，指会发展到很坏或很危险的地步。</a:t>
            </a:r>
            <a:endParaRPr lang="en-US" altLang="zh-CN" sz="2800" spc="-5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：山形地势像龙一样连贯着。比喻人、物的来历或事情</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的前因后果。</a:t>
            </a:r>
            <a:endParaRPr lang="en-US" altLang="zh-CN" sz="2800" dirty="0"/>
          </a:p>
        </p:txBody>
      </p:sp>
      <p:sp>
        <p:nvSpPr>
          <p:cNvPr id="4" name="QB_7_AN.32_1#a84608326.blank?pid=2c7566989&amp;color=0,0,0&amp;vpa=17&amp;vtp=1&amp;bbb=1"/>
          <p:cNvSpPr/>
          <p:nvPr/>
        </p:nvSpPr>
        <p:spPr>
          <a:xfrm>
            <a:off x="978566" y="1776174"/>
            <a:ext cx="240188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化干戈为玉帛</a:t>
            </a:r>
            <a:endParaRPr lang="en-US" altLang="zh-CN" sz="2800" dirty="0"/>
          </a:p>
        </p:txBody>
      </p:sp>
      <p:sp>
        <p:nvSpPr>
          <p:cNvPr id="6" name="QB_7_AN.34_1#a84608326.blank?pid=2c7566989&amp;color=0,0,0&amp;vpa=18&amp;vtp=1&amp;bbb=1"/>
          <p:cNvSpPr/>
          <p:nvPr/>
        </p:nvSpPr>
        <p:spPr>
          <a:xfrm>
            <a:off x="969041" y="2423874"/>
            <a:ext cx="1655763" cy="622300"/>
          </a:xfrm>
          <a:prstGeom prst="rect">
            <a:avLst/>
          </a:prstGeom>
          <a:noFill/>
        </p:spPr>
        <p:txBody>
          <a:bodyPr wrap="none" lIns="0" tIns="0" rIns="0" bIns="0" rtlCol="0" anchor="t"/>
          <a:lstStyle/>
          <a:p>
            <a:pPr algn="ctr" latinLnBrk="1">
              <a:lnSpc>
                <a:spcPts val="4900"/>
              </a:lnSpc>
            </a:pPr>
            <a:r>
              <a:rPr lang="en-US" altLang="zh-CN" sz="2800" b="1" i="0" spc="-5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不堪设想</a:t>
            </a:r>
            <a:endParaRPr lang="en-US" altLang="zh-CN" sz="2800" spc="-50" dirty="0"/>
          </a:p>
        </p:txBody>
      </p:sp>
      <p:sp>
        <p:nvSpPr>
          <p:cNvPr id="8" name="QB_7_AN.36_1#a84608326.blank?pid=2c7566989&amp;color=0,0,0&amp;vpa=19&amp;vtp=1&amp;bbb=1"/>
          <p:cNvSpPr/>
          <p:nvPr/>
        </p:nvSpPr>
        <p:spPr>
          <a:xfrm>
            <a:off x="978566" y="307157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来龙去脉</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7_1#df021b3f7?pid=2c7566989&amp;color=0,0,0&amp;vtp=1&amp;bt=1&amp;bbb=1"/>
          <p:cNvSpPr/>
          <p:nvPr/>
        </p:nvSpPr>
        <p:spPr>
          <a:xfrm>
            <a:off x="612648" y="466344"/>
            <a:ext cx="10963656" cy="2590800"/>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：做事能坚持到底。</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：形容激烈的厮杀、搏斗或杀气腾腾的气势。</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：用战争解决问题。</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⑦</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：形容战时社会动荡不安的景象。</a:t>
            </a:r>
            <a:endParaRPr lang="en-US" altLang="zh-CN" sz="2800" dirty="0"/>
          </a:p>
        </p:txBody>
      </p:sp>
      <p:sp>
        <p:nvSpPr>
          <p:cNvPr id="3" name="QB_7_AN.38_1#df021b3f7.blank?pid=2c7566989&amp;color=0,0,0&amp;vpa=20&amp;vtp=1&amp;bbb=1"/>
          <p:cNvSpPr/>
          <p:nvPr/>
        </p:nvSpPr>
        <p:spPr>
          <a:xfrm>
            <a:off x="978566" y="43586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有始有终</a:t>
            </a:r>
            <a:endParaRPr lang="en-US" altLang="zh-CN" sz="2800" dirty="0"/>
          </a:p>
        </p:txBody>
      </p:sp>
      <p:sp>
        <p:nvSpPr>
          <p:cNvPr id="5" name="QB_7_AN.40_1#df021b3f7.blank?pid=2c7566989&amp;color=0,0,0&amp;vpa=21&amp;vtp=1&amp;bbb=1"/>
          <p:cNvSpPr/>
          <p:nvPr/>
        </p:nvSpPr>
        <p:spPr>
          <a:xfrm>
            <a:off x="978566" y="108356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刀光剑影</a:t>
            </a:r>
            <a:endParaRPr lang="en-US" altLang="zh-CN" sz="2800" dirty="0"/>
          </a:p>
        </p:txBody>
      </p:sp>
      <p:sp>
        <p:nvSpPr>
          <p:cNvPr id="7" name="QB_7_AN.42_1#df021b3f7.blank?pid=2c7566989&amp;color=0,0,0&amp;vpa=22&amp;vtp=1&amp;bbb=1"/>
          <p:cNvSpPr/>
          <p:nvPr/>
        </p:nvSpPr>
        <p:spPr>
          <a:xfrm>
            <a:off x="978566" y="173126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兵戎相见</a:t>
            </a:r>
            <a:endParaRPr lang="en-US" altLang="zh-CN" sz="2800" dirty="0"/>
          </a:p>
        </p:txBody>
      </p:sp>
      <p:sp>
        <p:nvSpPr>
          <p:cNvPr id="9" name="QB_7_AN.44_1#df021b3f7.blank?pid=2c7566989&amp;color=0,0,0&amp;vpa=23&amp;vtp=1&amp;bbb=1"/>
          <p:cNvSpPr/>
          <p:nvPr/>
        </p:nvSpPr>
        <p:spPr>
          <a:xfrm>
            <a:off x="978566" y="2378964"/>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兵荒马乱</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_1#be0ac3018?sp=1&amp;pid=1bbecdf63&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正确使用标点符号——引号</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下列各句中的引号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，和文中“这是激烈的战火中一个很有意义的‘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插曲’”</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的引号作用相同的一项是(</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6_AN.46_1#be0ac3018.bracket?pid=1bbecdf63&amp;color=0,0,0&amp;vpa=24&amp;vtp=1"/>
          <p:cNvSpPr/>
          <p:nvPr/>
        </p:nvSpPr>
        <p:spPr>
          <a:xfrm>
            <a:off x="4801266" y="1771020"/>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6_BD.45_2#be0ac3018.choices?pid=1bbecdf63&amp;color=0,0,0&amp;vtp=1&amp;bbb=1"/>
          <p:cNvSpPr/>
          <p:nvPr/>
        </p:nvSpPr>
        <p:spPr>
          <a:xfrm>
            <a:off x="612648" y="2454354"/>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我们要牢记“安全第一”，不能懈怠。</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我问她叫什么名字，她“嗯嗯”地回答着。</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我想跟大家谈一谈“合作”的话题。</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日本旧军人的一个组织也送来了信和礼物，还称我是什么“活菩萨”。</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7_1#be0ac3018?pid=1bbecdf63&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例句中的引号标示特殊含义。A项，标示需要强调的内容；B</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标示直接引用人物的话语或声音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；C项，标示需要着重论述的对象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，标示特殊含义。</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367801a2c?pid=1bbecdf63&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引号的常见用法</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标示语段中直接引用的内容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李白诗中就有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白发三千丈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这样极尽夸张的语句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引号里的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发三千丈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是引用的内容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标示需要着重论述或强调的内容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这里所谓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并不是文字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而是文采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是作者要强调的内</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本句旨在揭示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的内涵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67801a2c?pid=1bbecdf63&amp;color=0,0,0&amp;vtp=1&amp;bt=1&amp;bbb=1&amp;hb=1"/>
          <p:cNvSpPr/>
          <p:nvPr/>
        </p:nvSpPr>
        <p:spPr>
          <a:xfrm>
            <a:off x="612648" y="468000"/>
            <a:ext cx="10963656" cy="62230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标示特定称谓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号称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世界屋脊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的青藏高原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有两个世界之最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世界屋脊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青藏高原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标示语段中具有特殊含义而需要特别指出的成分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如别称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反语等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更有两位虎头虎脑的青年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他们走过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天下最难走的路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却静静地坐着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温雅得和闺女一般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天下最难走的路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不是一般意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义的路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此处指二万五千里长征之路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你居然在课堂上传纸条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勇于发言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勇于发言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是对传</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纸条的同学的否定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不是赞扬和肯定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0ed31532?pid=1f1665838&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200" dirty="0"/>
          </a:p>
        </p:txBody>
      </p:sp>
      <p:sp>
        <p:nvSpPr>
          <p:cNvPr id="3" name="QB_6_BD.48_1#3b132703e?sp=1&amp;pid=00ed31532&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6_BD.48_2#3b132703e?pid=00ed31532&amp;color=0,0,0&amp;tib=255,255,255&amp;vip=25#28&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16352" y="1879346"/>
            <a:ext cx="6556248" cy="45537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AN.49_1#3b132703e.blank?pid=00ed31532&amp;color=0,0,0&amp;vpa=25&amp;vtp=1"/>
          <p:cNvSpPr/>
          <p:nvPr/>
        </p:nvSpPr>
        <p:spPr>
          <a:xfrm>
            <a:off x="3849623" y="3269234"/>
            <a:ext cx="1184289" cy="283464"/>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“插曲”故事原委</a:t>
            </a:r>
            <a:endParaRPr lang="en-US" altLang="zh-CN" sz="2100" dirty="0"/>
          </a:p>
        </p:txBody>
      </p:sp>
      <p:sp>
        <p:nvSpPr>
          <p:cNvPr id="6" name="QB_6_AN.50_1#3b132703e.blank?pid=00ed31532&amp;color=0,0,0&amp;vpa=26&amp;vtp=1"/>
          <p:cNvSpPr/>
          <p:nvPr/>
        </p:nvSpPr>
        <p:spPr>
          <a:xfrm>
            <a:off x="6364224" y="2738882"/>
            <a:ext cx="3251116" cy="356616"/>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八路军战场救治日本女孩</a:t>
            </a:r>
            <a:endParaRPr lang="en-US" altLang="zh-CN" sz="2100" dirty="0"/>
          </a:p>
        </p:txBody>
      </p:sp>
      <p:sp>
        <p:nvSpPr>
          <p:cNvPr id="7" name="QB_6_AN.51_1#3b132703e.blank?pid=00ed31532&amp;color=0,0,0&amp;vpa=27&amp;vtp=1"/>
          <p:cNvSpPr/>
          <p:nvPr/>
        </p:nvSpPr>
        <p:spPr>
          <a:xfrm>
            <a:off x="6382512" y="3186938"/>
            <a:ext cx="3845570" cy="448056"/>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日本女孩被送到八路军指挥所</a:t>
            </a:r>
            <a:endParaRPr lang="en-US" altLang="zh-CN" sz="2100" dirty="0"/>
          </a:p>
        </p:txBody>
      </p:sp>
      <p:sp>
        <p:nvSpPr>
          <p:cNvPr id="8" name="QB_6_AN.52_1#3b132703e.blank?pid=00ed31532&amp;color=0,0,0&amp;vpa=28&amp;vtp=1"/>
          <p:cNvSpPr/>
          <p:nvPr/>
        </p:nvSpPr>
        <p:spPr>
          <a:xfrm>
            <a:off x="3941064" y="5948426"/>
            <a:ext cx="2926080" cy="338328"/>
          </a:xfrm>
          <a:prstGeom prst="rect">
            <a:avLst/>
          </a:prstGeom>
          <a:noFill/>
        </p:spPr>
        <p:txBody>
          <a:bodyPr wrap="none" lIns="0" tIns="0" rIns="0" bIns="0" rtlCol="0" anchor="b"/>
          <a:lstStyle/>
          <a:p>
            <a:pPr algn="ctr" latinLnBrk="1">
              <a:lnSpc>
                <a:spcPts val="26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照应开头，点明题旨</a:t>
            </a:r>
            <a:endParaRPr lang="en-US" altLang="zh-CN" sz="2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wipe(left)">
                                      <p:cBhvr>
                                        <p:cTn id="23" dur="500"/>
                                        <p:tgtEl>
                                          <p:spTgt spid="7">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_1#c3d7767a7?sp=1&amp;pid=00ed31532&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2800" dirty="0"/>
          </a:p>
        </p:txBody>
      </p:sp>
      <p:sp>
        <p:nvSpPr>
          <p:cNvPr id="3" name="QB_6_BD.53_2#c3d7767a7?sp=1&amp;pid=00ed31532&amp;color=0,0,0&amp;vtp=1&amp;bbb=1&amp;hb=1"/>
          <p:cNvSpPr/>
          <p:nvPr/>
        </p:nvSpPr>
        <p:spPr>
          <a:xfrm>
            <a:off x="612648" y="1099391"/>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这篇回忆录，通过讲述聂荣臻在战乱中救助日本孤女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、四十年后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日本孤女来中国探望答谢聂荣臻的故事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展现了①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的典型事迹，表达了中国军队在残酷战争中坚守</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的精神、③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的美好愿望,以及对日本侵略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者残酷暴行的控诉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6_AN.54_1#c3d7767a7.blank?pid=00ed31532&amp;color=0,0,0&amp;vpa=29&amp;vtp=1&amp;bbb=1&amp;hb=1"/>
          <p:cNvSpPr/>
          <p:nvPr/>
        </p:nvSpPr>
        <p:spPr>
          <a:xfrm>
            <a:off x="612648" y="1716611"/>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中国军队关爱战争中无辜受害者</a:t>
            </a:r>
            <a:endParaRPr lang="en-US" altLang="zh-CN" sz="2800" dirty="0"/>
          </a:p>
        </p:txBody>
      </p:sp>
      <p:sp>
        <p:nvSpPr>
          <p:cNvPr id="5" name="QB_6_AN.55_1#c3d7767a7.blank?pid=00ed31532&amp;color=0,0,0&amp;vpa=30&amp;vtp=1&amp;bbb=1"/>
          <p:cNvSpPr/>
          <p:nvPr/>
        </p:nvSpPr>
        <p:spPr>
          <a:xfrm>
            <a:off x="1067466" y="3012011"/>
            <a:ext cx="2401888" cy="622300"/>
          </a:xfrm>
          <a:prstGeom prst="rect">
            <a:avLst/>
          </a:prstGeom>
          <a:noFill/>
        </p:spPr>
        <p:txBody>
          <a:bodyPr wrap="none" lIns="0" tIns="0" rIns="0" bIns="0" rtlCol="0" anchor="t"/>
          <a:lstStyle/>
          <a:p>
            <a:pPr algn="ct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革命人道主义</a:t>
            </a:r>
            <a:endParaRPr lang="en-US" altLang="zh-CN" sz="2800" dirty="0"/>
          </a:p>
        </p:txBody>
      </p:sp>
      <p:sp>
        <p:nvSpPr>
          <p:cNvPr id="6" name="QB_6_AN.56_1#c3d7767a7.blank?pid=00ed31532&amp;color=0,0,0&amp;vpa=31&amp;vtp=1&amp;bbb=1"/>
          <p:cNvSpPr/>
          <p:nvPr/>
        </p:nvSpPr>
        <p:spPr>
          <a:xfrm>
            <a:off x="5423566" y="3012011"/>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热爱和平</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72257cc2.fixed?pid=7ae34a563&amp;color=0,173,163&amp;vtp=1&amp;bbb=1"/>
          <p:cNvSpPr/>
          <p:nvPr/>
        </p:nvSpPr>
        <p:spPr>
          <a:xfrm>
            <a:off x="877824" y="2624328"/>
            <a:ext cx="11164888"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中国革命传统作品研习——伟大的复兴</a:t>
            </a:r>
            <a:endParaRPr lang="en-US" altLang="zh-CN" sz="4000" dirty="0"/>
          </a:p>
        </p:txBody>
      </p:sp>
      <p:sp>
        <p:nvSpPr>
          <p:cNvPr id="3" name="C_3#672257cc2"/>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p:sp>
        <p:nvSpPr>
          <p:cNvPr id="4" name="C_3#672257cc2.fixed?pid=7ae34a563&amp;color=0,173,163&amp;vtp=1&amp;bbb=1"/>
          <p:cNvSpPr/>
          <p:nvPr/>
        </p:nvSpPr>
        <p:spPr>
          <a:xfrm>
            <a:off x="877824" y="3493008"/>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第2课</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长征胜利万岁</a:t>
            </a:r>
            <a:r>
              <a:rPr lang="en-US" altLang="zh-CN" sz="3200" b="0"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*大战中的插曲</a:t>
            </a:r>
            <a:endParaRPr lang="en-US" altLang="zh-CN" sz="3200" dirty="0"/>
          </a:p>
        </p:txBody>
      </p:sp>
      <mc:AlternateContent xmlns:mc="http://schemas.openxmlformats.org/markup-compatibility/2006">
        <mc:Choice xmlns:a14="http://schemas.microsoft.com/office/drawing/2010/main" Requires="a14">
          <p:sp>
            <p:nvSpPr>
              <p:cNvPr id="5" name="C_3_BD#672257cc2.fixed?pid=7ae34a563&amp;color=0,173,163&amp;vtp=1&amp;bbb=1"/>
              <p:cNvSpPr/>
              <p:nvPr/>
            </p:nvSpPr>
            <p:spPr>
              <a:xfrm>
                <a:off x="877824" y="4142232"/>
                <a:ext cx="10981944" cy="1019048"/>
              </a:xfrm>
              <a:prstGeom prst="rect">
                <a:avLst/>
              </a:prstGeom>
              <a:noFill/>
            </p:spPr>
            <p:txBody>
              <a:bodyPr wrap="none" lIns="0" tIns="0" rIns="0" bIns="0" rtlCol="0" anchor="t"/>
              <a:lstStyle/>
              <a:p>
                <a:pPr algn="l" latinLnBrk="1">
                  <a:lnSpc>
                    <a:spcPts val="4000"/>
                  </a:lnSpc>
                </a:pP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a:t>
                </a:r>
                <a:r>
                  <a:rPr lang="en-US" altLang="zh-CN" sz="32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3200" b="0"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2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2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32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大战中的插曲</a:t>
                </a:r>
                <a:endParaRPr lang="en-US" altLang="zh-CN" sz="3200" dirty="0"/>
              </a:p>
            </p:txBody>
          </p:sp>
        </mc:Choice>
        <mc:Fallback>
          <p:sp>
            <p:nvSpPr>
              <p:cNvPr id="5" name="C_3_BD#672257cc2.fixed?pid=7ae34a563&amp;color=0,173,163&amp;vtp=1&amp;bbb=1"/>
              <p:cNvSpPr>
                <a:spLocks noRot="1" noChangeAspect="1" noMove="1" noResize="1" noEditPoints="1" noAdjustHandles="1" noChangeArrowheads="1" noChangeShapeType="1" noTextEdit="1"/>
              </p:cNvSpPr>
              <p:nvPr/>
            </p:nvSpPr>
            <p:spPr>
              <a:xfrm>
                <a:off x="877824" y="4142232"/>
                <a:ext cx="10981944" cy="1019048"/>
              </a:xfrm>
              <a:prstGeom prst="rect">
                <a:avLst/>
              </a:prstGeom>
              <a:blipFill rotWithShape="1">
                <a:blip r:embed="rId1"/>
                <a:stretch>
                  <a:fillRect l="-2" t="-1757" r="5"/>
                </a:stretch>
              </a:blipFill>
            </p:spPr>
            <p:txBody>
              <a:bodyPr/>
              <a:lstStyle/>
              <a:p>
                <a:r>
                  <a:rPr lang="zh-CN" altLang="en-US">
                    <a:noFill/>
                  </a:rPr>
                  <a:t> </a:t>
                </a:r>
              </a:p>
            </p:txBody>
          </p:sp>
        </mc:Fallback>
      </mc:AlternateContent>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f44b8200.fixed?pid=672257cc2&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4#7f44b8200"/>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e6eb4f4ca?pid=7f44b8200&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在一个充满艺术氛围的学校礼堂里，学生们正忙着研讨校园历史</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《大战中的插曲》的剧本。几位学生和老师围坐在一起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，正在对剧</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本进行最后打磨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，他们既是演员，又是导演和编剧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。学生们通过研讨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大战中的插曲》一文，深入挖掘聂荣臻的人物性格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，力求在历史剧</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中还原一位有血有肉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、情感丰富的英雄形象。</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25fd2ef43?pid=7f44b8200&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理解内容，揣摩角色</a:t>
            </a:r>
            <a:endParaRPr lang="en-US" altLang="zh-CN" sz="3000" dirty="0"/>
          </a:p>
        </p:txBody>
      </p:sp>
      <p:sp>
        <p:nvSpPr>
          <p:cNvPr id="3" name="QB_6_BD.75_1#e924a9d9b?sp=1&amp;pid=25fd2ef43&amp;color=0,0,0&amp;vtp=1&amp;bbb=1&amp;hb=1&amp;hltap=1"/>
          <p:cNvSpPr/>
          <p:nvPr/>
        </p:nvSpPr>
        <p:spPr>
          <a:xfrm>
            <a:off x="612648" y="1115647"/>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聂荣臻对两个日本小姑娘的关心和照顾体现在哪些方面？（4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76_1#e924a9d9b?sp=1&amp;pid=25fd2ef43&amp;color=0,0,0&amp;vtp=1&amp;bbb=1&amp;hb=1&amp;hla=1"/>
          <p:cNvSpPr/>
          <p:nvPr/>
        </p:nvSpPr>
        <p:spPr>
          <a:xfrm>
            <a:off x="612648" y="1743027"/>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细心照顾孩子。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聂荣臻抱起受伤的婴儿看她的伤口处理情况，</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嘱咐医生和警卫员寻找附近村里正在哺乳期的妇女给她喂奶，并拿梨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子给稍大些的孩子吃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，还亲自喂稍大些的孩子喝稀饭。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②慎重地考虑</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孩子的安置问题。聂荣臻仔细地分析了把孩子留下来和送回日本两种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做法的利弊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，为了孩子的将来考虑，</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他认为还是把她们送回去更好。</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6_2#e924a9d9b?pid=25fd2ef43&amp;color=0,0,0&amp;mp=1&amp;vtp=1&amp;bt=1&amp;bbb=1&amp;hb=1&amp;hltap=1"/>
          <p:cNvSpPr/>
          <p:nvPr/>
        </p:nvSpPr>
        <p:spPr>
          <a:xfrm>
            <a:off x="612648" y="4934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5_1#e924a9d9b?pid=25fd2ef43&amp;color=0,0,0&amp;mp=1&amp;vtp=1&amp;bt=1&amp;bbb=1&amp;hb=1&amp;hla=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妥善安排孩子的送还事宜。聂荣臻找了一个可靠的老乡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，并准备了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当时太行山区最好的交通工具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——一副挑子。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他担心孩子在路上哭，</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还在筐里放了许多梨子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。此外，他还给日本官兵写了一封信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，对孩子</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的安置提出了建议</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。④多年之后，还牵挂孩子的命运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。孩子被送走之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，聂荣臻常常为她们担心，心系她们的下落。（每点1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91dcb570e?pid=7f44b8200&amp;color=0,173,163&amp;vtp=1&amp;bt=1&amp;bbb=1"/>
          <p:cNvSpPr/>
          <p:nvPr/>
        </p:nvSpPr>
        <p:spPr>
          <a:xfrm>
            <a:off x="612648" y="466344"/>
            <a:ext cx="10963656" cy="662940"/>
          </a:xfrm>
          <a:prstGeom prst="rect">
            <a:avLst/>
          </a:prstGeom>
          <a:noFill/>
        </p:spPr>
        <p:txBody>
          <a:bodyPr wrap="none" lIns="0" tIns="0" rIns="0" bIns="0" rtlCol="0" anchor="t"/>
          <a:lstStyle/>
          <a:p>
            <a:pPr algn="l" latinLnBrk="1">
              <a:lnSpc>
                <a:spcPts val="51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品味语言，台词演绎</a:t>
            </a:r>
            <a:endParaRPr lang="en-US" altLang="zh-CN" sz="3000" dirty="0"/>
          </a:p>
        </p:txBody>
      </p:sp>
      <p:sp>
        <p:nvSpPr>
          <p:cNvPr id="3" name="QB_6_BD.75_1#21361dccb?sp=1&amp;pid=91dcb570e&amp;color=0,0,0&amp;vtp=1&amp;bbb=1&amp;hb=1&amp;hltap=1"/>
          <p:cNvSpPr/>
          <p:nvPr/>
        </p:nvSpPr>
        <p:spPr>
          <a:xfrm>
            <a:off x="612648" y="1103582"/>
            <a:ext cx="10963656" cy="56007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本文开头说，“这是激烈的战火中一个很有意义的‘插曲’”，句中“很有</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意义”的内涵是什么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76_1#21361dccb?sp=1&amp;pid=91dcb570e&amp;color=0,0,0&amp;vtp=1&amp;bbb=1&amp;hb=1&amp;hla=1"/>
          <p:cNvSpPr/>
          <p:nvPr/>
        </p:nvSpPr>
        <p:spPr>
          <a:xfrm>
            <a:off x="612648" y="2348132"/>
            <a:ext cx="10963656" cy="4356100"/>
          </a:xfrm>
          <a:prstGeom prst="rect">
            <a:avLst/>
          </a:prstGeom>
          <a:noFill/>
        </p:spPr>
        <p:txBody>
          <a:bodyPr wrap="none" lIns="0" tIns="0" rIns="0" bIns="0" rtlCol="0" anchor="t"/>
          <a:lstStyle/>
          <a:p>
            <a:pPr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八路军在战斗中救治两个日本小女孩，拯救了两条鲜活的生</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命。②</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以送还日本小女孩为契机，向日军展示、宣传了中国共产党领</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导下的八路军的革命人道主义精神，对日军开展了一次有效的政治工</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作。③</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拯救日本小女孩的故事，于战争结束后在中日两国引起巨大反</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响，加深了日本人民对中国共产党领导的军队的认识，也引发了参加</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过侵华战争的日本旧军人的反省，对中日关系产生了积极影响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5_1#ef2a0f008?sp=1&amp;pid=91dcb570e&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聂荣臻这篇回忆录的整体语言风格有什么特点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？他写给日军的信的语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言风格有什么特点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？为什么在信中会采用另外一种语言风格？（6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6_1#ef2a0f008?sp=1&amp;pid=91dcb570e&amp;color=0,0,0&amp;vtp=1&amp;bt=1&amp;bbb=1&amp;hb=1&amp;hla=1"/>
          <p:cNvSpPr/>
          <p:nvPr/>
        </p:nvSpPr>
        <p:spPr>
          <a:xfrm>
            <a:off x="612648" y="1738000"/>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1）这篇回忆录的整体语言风格：平易浅显，通俗易懂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，口语</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与书面语共用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，雅俗共赏，自然亲切。（2分）</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2）写给日军的信的语言风格：典雅庄重，义正词严，情理并重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简意明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，多文言词汇和成语，具有很强的说服力和感召力。（2分）</a:t>
            </a:r>
            <a:endParaRPr lang="en-US" altLang="zh-CN" sz="2800" dirty="0"/>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3）原因：①这封信在当时具有外交属性，因而语言典雅庄重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，言简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意明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，符合这封信外交属性的要求。②同时</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，这封信还具有给日军做</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6_1#ef2a0f008?sp=1&amp;pid=91dcb570e&amp;color=0,0,0&amp;vtp=1&amp;bt=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5_1#ef2a0f008?sp=1&amp;pid=91dcb570e&amp;color=0,0,0&amp;vtp=1&amp;bt=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政治工作的功能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，不但借送还日本小女孩的事件动之以情</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，而且义正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词严地阐明中国人民的立场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，揭露日军的罪恶，晓之以理。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情理并重，</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旨在让日本军人认识到日军发动的侵华战争的非正义性，具有很强的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说服力和感召力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能有效发挥这封信对日军政治思想工作的功效。</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9322759f1?pid=91dcb570e&amp;color=0,0,0&amp;vtp=1&amp;bt=1&amp;bbb=1&amp;hb=1"/>
          <p:cNvSpPr/>
          <p:nvPr/>
        </p:nvSpPr>
        <p:spPr>
          <a:xfrm>
            <a:off x="612648" y="468000"/>
            <a:ext cx="10963656" cy="6223000"/>
          </a:xfrm>
          <a:prstGeom prst="rect">
            <a:avLst/>
          </a:prstGeom>
          <a:noFill/>
        </p:spPr>
        <p:txBody>
          <a:bodyPr wrap="none" lIns="0" tIns="0" rIns="0" bIns="0" rtlCol="0" anchor="t"/>
          <a:lstStyle/>
          <a:p>
            <a:pPr algn="l" latinLnBrk="1">
              <a:lnSpc>
                <a:spcPts val="49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书信文体结构特点</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标题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揭示书信内容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表明写作对象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称呼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第一行顶格写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在后面加上冒号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以示尊敬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也表示下面</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有话要说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问候语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开头空两格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可独立成段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一般在问候语的下一行空两格写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可根据收信对象和所述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内容的不同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灵活地采用不同的风格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写信时要注意条理清晰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文字</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一般根据事情的轻重缓急情况分段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先答复对方提出的问题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再说自己的事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322759f1?pid=91dcb570e&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写信人在书信结束时向对方表达敬意或祝福之类的话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可以紧接着正文写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也可以独占一行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空两格写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署名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写完信之后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在信的右下角写上写信人的姓名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也可在姓</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名的前面写上与收信人的关系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你的同学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你的好友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署名后面</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可酌情加启禀语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如对长辈用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敬上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写在署名下一行的右下角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7fee0f45?pid=7f44b8200&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鉴赏技巧，舞台呈现</a:t>
            </a:r>
            <a:endParaRPr lang="en-US" altLang="zh-CN" sz="3000" dirty="0"/>
          </a:p>
        </p:txBody>
      </p:sp>
      <p:sp>
        <p:nvSpPr>
          <p:cNvPr id="3" name="QB_6_BD.75_1#618a79592?sp=1&amp;pid=17fee0f45&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本文的标题为《大战中的插曲》，作者是如何叙述这一“插曲”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76_1#618a79592?sp=1&amp;pid=17fee0f45&amp;color=0,0,0&amp;vtp=1&amp;bbb=1&amp;hb=1&amp;hla=1"/>
          <p:cNvSpPr/>
          <p:nvPr/>
        </p:nvSpPr>
        <p:spPr>
          <a:xfrm>
            <a:off x="612648" y="2383107"/>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本文第一段介绍故事背景，点题并引出“插曲</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”。接着用倒叙的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方式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，回忆战争中救助日本小女孩这一事件</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。中间还用了插叙的方式</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叙述美穗子名字的故事及被俘虏的日本兵中西的经历等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②本文采用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质朴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、自然、亲切的语言回忆过去，用第一人称的口吻叙述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，流露出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作者理性而又真诚的感情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1f1665838?lid=1f1665838&amp;cid=1f1665838&amp;tib=255,255,255&amp;vtp=1" descr="preencoded.png">
            <a:hlinkClick r:id="rId1" action="ppaction://hlinksldjump"/>
          </p:cNvPr>
          <p:cNvPicPr>
            <a:picLocks noChangeAspect="1"/>
          </p:cNvPicPr>
          <p:nvPr/>
        </p:nvPicPr>
        <p:blipFill>
          <a:blip r:embed="rId2"/>
          <a:stretch>
            <a:fillRect/>
          </a:stretch>
        </p:blipFill>
        <p:spPr>
          <a:xfrm>
            <a:off x="3236976" y="2029968"/>
            <a:ext cx="429768" cy="429768"/>
          </a:xfrm>
          <a:prstGeom prst="rect">
            <a:avLst/>
          </a:prstGeom>
        </p:spPr>
      </p:pic>
      <p:sp>
        <p:nvSpPr>
          <p:cNvPr id="3" name="C_1#目录1:1f1665838?lid=1f1665838&amp;cid=1f1665838&amp;vtp=1&amp;bt=1&amp;bbb=1">
            <a:hlinkClick r:id="rId1" action="ppaction://hlinksldjump"/>
          </p:cNvPr>
          <p:cNvSpPr/>
          <p:nvPr/>
        </p:nvSpPr>
        <p:spPr>
          <a:xfrm>
            <a:off x="3776472" y="1984248"/>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1f1665838?lid=7f44b8200&amp;cid=7f44b8200&amp;tib=255,255,255&amp;vtp=1" descr="preencoded.png">
            <a:hlinkClick r:id="rId3" action="ppaction://hlinksldjump"/>
          </p:cNvPr>
          <p:cNvPicPr>
            <a:picLocks noChangeAspect="1"/>
          </p:cNvPicPr>
          <p:nvPr/>
        </p:nvPicPr>
        <p:blipFill>
          <a:blip r:embed="rId2"/>
          <a:stretch>
            <a:fillRect/>
          </a:stretch>
        </p:blipFill>
        <p:spPr>
          <a:xfrm>
            <a:off x="3236976" y="2935224"/>
            <a:ext cx="429768" cy="429768"/>
          </a:xfrm>
          <a:prstGeom prst="rect">
            <a:avLst/>
          </a:prstGeom>
        </p:spPr>
      </p:pic>
      <p:sp>
        <p:nvSpPr>
          <p:cNvPr id="5" name="C_1#目录1:1f1665838?lid=7f44b8200&amp;cid=7f44b8200&amp;vtp=1&amp;bbb=1">
            <a:hlinkClick r:id="rId3" action="ppaction://hlinksldjump"/>
          </p:cNvPr>
          <p:cNvSpPr/>
          <p:nvPr/>
        </p:nvSpPr>
        <p:spPr>
          <a:xfrm>
            <a:off x="3776472" y="2880360"/>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pic>
        <p:nvPicPr>
          <p:cNvPr id="6" name="C_1#目录1:1f1665838?lid=d009c20bb&amp;cid=d009c20bb&amp;tib=255,255,255&amp;vtp=1" descr="preencoded.png">
            <a:hlinkClick r:id="rId4" action="ppaction://hlinksldjump"/>
          </p:cNvPr>
          <p:cNvPicPr>
            <a:picLocks noChangeAspect="1"/>
          </p:cNvPicPr>
          <p:nvPr/>
        </p:nvPicPr>
        <p:blipFill>
          <a:blip r:embed="rId2"/>
          <a:stretch>
            <a:fillRect/>
          </a:stretch>
        </p:blipFill>
        <p:spPr>
          <a:xfrm>
            <a:off x="3236976" y="3831336"/>
            <a:ext cx="429768" cy="429768"/>
          </a:xfrm>
          <a:prstGeom prst="rect">
            <a:avLst/>
          </a:prstGeom>
        </p:spPr>
      </p:pic>
      <p:sp>
        <p:nvSpPr>
          <p:cNvPr id="7" name="C_1#目录1:1f1665838?lid=d009c20bb&amp;cid=d009c20bb&amp;vtp=1&amp;bbb=1">
            <a:hlinkClick r:id="rId4" action="ppaction://hlinksldjump"/>
          </p:cNvPr>
          <p:cNvSpPr/>
          <p:nvPr/>
        </p:nvSpPr>
        <p:spPr>
          <a:xfrm>
            <a:off x="3776472" y="3776472"/>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305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5_1#c5261351f?sp=1&amp;pid=17fee0f45&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除语言朴实之外，本文还有怎样的特点？（6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6_1#c5261351f?sp=1&amp;pid=17fee0f45&amp;color=0,0,0&amp;vtp=1&amp;bt=1&amp;bbb=1&amp;hb=1&amp;hla=1"/>
          <p:cNvSpPr/>
          <p:nvPr/>
        </p:nvSpPr>
        <p:spPr>
          <a:xfrm>
            <a:off x="612648" y="1095380"/>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结构严谨，线索明晰。本文以“救助日本小女孩</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”这一中心事件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为线索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，采用“总分总”的结构，思路清晰，构思精巧。②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夹叙夹议，</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凸显主旨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。叙事过程中，插入了一些深刻、透彻的议论性文字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，揭示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出文章主旨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。③以小见大，主题深刻。作者选取了百团大战中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“救助日</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本小女孩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”这样一件小事来写，</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充分反映了中国军人的人道主义精神，</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表达了中国人民对和平的热爱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47a484ea0?pid=7f44b8200&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任务四</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理解形象，角色演绎</a:t>
            </a:r>
            <a:endParaRPr lang="en-US" altLang="zh-CN" sz="3000" dirty="0"/>
          </a:p>
        </p:txBody>
      </p:sp>
      <p:sp>
        <p:nvSpPr>
          <p:cNvPr id="3" name="QB_6_BD.75_1#2419e259b?sp=1&amp;pid=47a484ea0&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本文是一篇回忆录，重在记叙事件，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也展现了鲜明的人物形象。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读完本文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，你看到了一个怎样的聂荣臻？（6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76_1#2419e259b?sp=1&amp;pid=47a484ea0&amp;color=0,0,0&amp;vtp=1&amp;bbb=1&amp;hb=1&amp;hla=1"/>
          <p:cNvSpPr/>
          <p:nvPr/>
        </p:nvSpPr>
        <p:spPr>
          <a:xfrm>
            <a:off x="612648" y="2383107"/>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重情重义，富于理智。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对战争中发生的一些小事记忆犹新，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并且能够用善意和理智来看待战争中的人和事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。②心思细腻、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缜密。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仔细分析了把孩子留下来和送回日本两种做法的利弊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③有很强的责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任心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。当前线部队请示如何处理两个小女孩的时候</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，聂荣臻说立刻把</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孩子送到指挥所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体现了他有很强的责任心。</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6_2#2419e259b?pid=47a484ea0&amp;color=0,0,0&amp;mp=1&amp;vtp=1&amp;bt=1&amp;bbb=1&amp;hb=1&amp;hltap=1"/>
          <p:cNvSpPr/>
          <p:nvPr/>
        </p:nvSpPr>
        <p:spPr>
          <a:xfrm>
            <a:off x="612648" y="4934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75_1#2419e259b?pid=47a484ea0&amp;color=0,0,0&amp;mp=1&amp;vtp=1&amp;bt=1&amp;bbb=1&amp;hb=1&amp;hla=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平易近人，慈爱亲切。给稍大些的小女孩拿梨子吃</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，并亲自喂她吃</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。⑤运筹帷幄，有真知灼见，目光远大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。深刻分析送小女孩回去和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把她们留下的利弊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，在信中不失时机地对日军进行政治工作。</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⑥胸怀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宽广</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，有人道主义精神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。在中日对战的特殊时期能够奉行革命人道主</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义精神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，救助日本遗孤。（每点1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7821d2c6c?pid=7f44b8200&amp;color=0,173,163&amp;vtp=1&amp;bt=1&amp;bbb=1"/>
          <p:cNvSpPr/>
          <p:nvPr/>
        </p:nvSpPr>
        <p:spPr>
          <a:xfrm>
            <a:off x="612648" y="466344"/>
            <a:ext cx="10963656" cy="495300"/>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思维发展与提升</a:t>
            </a:r>
            <a:endParaRPr lang="en-US" altLang="zh-CN" sz="3200" dirty="0"/>
          </a:p>
        </p:txBody>
      </p:sp>
      <p:sp>
        <p:nvSpPr>
          <p:cNvPr id="3" name="QB_6_BD.75_1#4155b8f4d?sp=1&amp;pid=7821d2c6c&amp;color=0,0,0&amp;vtp=1&amp;bbb=1&amp;hb=1&amp;hltap=1"/>
          <p:cNvSpPr/>
          <p:nvPr/>
        </p:nvSpPr>
        <p:spPr>
          <a:xfrm>
            <a:off x="612648" y="954024"/>
            <a:ext cx="10963656" cy="5842000"/>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多年后聂荣臻与美穗子再次相见，请发挥想象，参考课本第14页的插</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图，从神情、动作和谈话主要内容方面，将他们相见的场景描绘出来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6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6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76_1#4155b8f4d?sp=1&amp;pid=7821d2c6c&amp;color=0,0,0&amp;vtp=1&amp;bbb=1&amp;hb=1&amp;hla=1"/>
          <p:cNvSpPr/>
          <p:nvPr/>
        </p:nvSpPr>
        <p:spPr>
          <a:xfrm>
            <a:off x="612648" y="2706624"/>
            <a:ext cx="10963656" cy="4089400"/>
          </a:xfrm>
          <a:prstGeom prst="rect">
            <a:avLst/>
          </a:prstGeom>
          <a:noFill/>
        </p:spPr>
        <p:txBody>
          <a:bodyPr wrap="none" lIns="0" tIns="0" rIns="0" bIns="0" rtlCol="0" anchor="t"/>
          <a:lstStyle/>
          <a:p>
            <a:pPr latinLnBrk="1">
              <a:lnSpc>
                <a:spcPts val="46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美穗子很激动，热泪盈眶；聂荣臻亲切、和蔼、热情。两人都</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紧紧地握住对方的手。美穗子一再表达感谢，转达当年参加过正太路</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作战的日本旧军人再三表示的歉意。她说她不叫兴子，叫美穗子。聂</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荣臻告知美穗子：救助她的事情，任何一个中国军人都会做的，这是</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中国共产党的政策和军队的无产阶级性质决定的。两人都表达了化干</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戈为玉帛的美好愿望，愿中日两国人民世代友好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。（神情、动作2分，</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谈话主要内容2分）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009c20bb.fixed?pid=672257cc2&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4000" dirty="0"/>
          </a:p>
        </p:txBody>
      </p:sp>
      <p:sp>
        <p:nvSpPr>
          <p:cNvPr id="3" name="C_4#d009c20bb"/>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4_1#b35693b84?pid=d009c20bb&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《长征胜利万岁》和《大战中的插曲》同是回忆录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，同是战争亲历者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的自述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，却让人们看到革命的不同侧面。对比两篇课文，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完成下表。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graphicFrame>
        <p:nvGraphicFramePr>
          <p:cNvPr id="37" name="QB_5_BD.64_2#b35693b84?colgroup=2,27&amp;pid=d009c20bb&amp;color=0,0,0&amp;vtp=1&amp;bbb=1&amp;hb=1"/>
          <p:cNvGraphicFramePr>
            <a:graphicFrameLocks noGrp="1"/>
          </p:cNvGraphicFramePr>
          <p:nvPr/>
        </p:nvGraphicFramePr>
        <p:xfrm>
          <a:off x="612648" y="2515240"/>
          <a:ext cx="10936224" cy="2964180"/>
        </p:xfrm>
        <a:graphic>
          <a:graphicData uri="http://schemas.openxmlformats.org/drawingml/2006/table">
            <a:tbl>
              <a:tblPr/>
              <a:tblGrid>
                <a:gridCol w="969264"/>
                <a:gridCol w="4818888"/>
                <a:gridCol w="5148072"/>
              </a:tblGrid>
              <a:tr h="618236">
                <a:tc rowSpan="2">
                  <a:txBody>
                    <a:bodyPr/>
                    <a:lstStyle/>
                    <a:p>
                      <a:pPr marL="0" indent="0" algn="ctr" latinLnBrk="1" hangingPunct="0">
                        <a:lnSpc>
                          <a:spcPts val="44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618236">
                <a:tc vMerge="1">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《长征胜利万岁》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《大战中的插曲》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27708">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视角</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“我们”和“我”交织</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亲历者</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我”隐没在集体性的“我们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5_AN.65_1#b35693b84.blank?pid=d009c20bb&amp;color=0,0,0&amp;vpa=32&amp;vtp=1&amp;bbb=1&amp;hb=1"/>
          <p:cNvSpPr/>
          <p:nvPr/>
        </p:nvSpPr>
        <p:spPr>
          <a:xfrm>
            <a:off x="6472800" y="3779239"/>
            <a:ext cx="5021072"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有大段的心理描写来解释行为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如为什么把孩子送回日本，为什么要写信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QB_5_BD.66_1#b35693b84?colgroup=2,27&amp;pid=d009c20bb&amp;color=0,0,0&amp;mp=1&amp;vtp=1&amp;bt=1&amp;bbb=1&amp;hb=1"/>
          <p:cNvGraphicFramePr>
            <a:graphicFrameLocks noGrp="1"/>
          </p:cNvGraphicFramePr>
          <p:nvPr/>
        </p:nvGraphicFramePr>
        <p:xfrm>
          <a:off x="612648" y="466344"/>
          <a:ext cx="10936224" cy="4576636"/>
        </p:xfrm>
        <a:graphic>
          <a:graphicData uri="http://schemas.openxmlformats.org/drawingml/2006/table">
            <a:tbl>
              <a:tblPr/>
              <a:tblGrid>
                <a:gridCol w="969264"/>
                <a:gridCol w="4818888"/>
                <a:gridCol w="5148072"/>
              </a:tblGrid>
              <a:tr h="618236">
                <a:tc rowSpan="2">
                  <a:txBody>
                    <a:bodyPr/>
                    <a:lstStyle/>
                    <a:p>
                      <a:pPr marL="0" indent="0" algn="ctr" latinLnBrk="1" hangingPunct="0">
                        <a:lnSpc>
                          <a:spcPts val="44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618236">
                <a:tc vMerge="1">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《长征胜利万岁》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《大战中的插曲》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340164">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选材</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67_1#b35693b84.blank?pid=d009c20bb&amp;color=0,0,0&amp;mp=1&amp;vpa=33&amp;vtp=1&amp;bbb=1&amp;hb=1"/>
          <p:cNvSpPr/>
          <p:nvPr/>
        </p:nvSpPr>
        <p:spPr>
          <a:xfrm>
            <a:off x="1653912" y="1698371"/>
            <a:ext cx="4691888" cy="3328416"/>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选材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：陕北会师</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，吴起镇伏击敌军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召开全军干部会议。特点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写的是处于历史节点、具有重大意义的事件，侧重写人物的感受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。大胆取舍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，真实严谨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4" name="QB_5_AN.68_1#b35693b84.blank?pid=d009c20bb&amp;color=0,0,0&amp;mp=1&amp;vpa=34&amp;vtp=1&amp;bbb=1&amp;hb=1"/>
          <p:cNvSpPr/>
          <p:nvPr/>
        </p:nvSpPr>
        <p:spPr>
          <a:xfrm>
            <a:off x="6472800" y="1977771"/>
            <a:ext cx="5021072" cy="2773680"/>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选材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：救助日本小女孩</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，致信日本官兵</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，与美穗子重逢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。特点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：写的是大战中的一个小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“插曲</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突出小事件背后的大情怀。有梗概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，有细节。</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QB_5_BD.69_1#b35693b84?colgroup=2,27&amp;pid=d009c20bb&amp;color=0,0,0&amp;mp=1&amp;vtp=1&amp;bt=1&amp;bbb=1&amp;hb=1"/>
          <p:cNvGraphicFramePr>
            <a:graphicFrameLocks noGrp="1"/>
          </p:cNvGraphicFramePr>
          <p:nvPr/>
        </p:nvGraphicFramePr>
        <p:xfrm>
          <a:off x="612648" y="466344"/>
          <a:ext cx="10936224" cy="4588384"/>
        </p:xfrm>
        <a:graphic>
          <a:graphicData uri="http://schemas.openxmlformats.org/drawingml/2006/table">
            <a:tbl>
              <a:tblPr/>
              <a:tblGrid>
                <a:gridCol w="969264"/>
                <a:gridCol w="4818888"/>
                <a:gridCol w="5148072"/>
              </a:tblGrid>
              <a:tr h="618236">
                <a:tc rowSpan="2">
                  <a:txBody>
                    <a:bodyPr/>
                    <a:lstStyle/>
                    <a:p>
                      <a:pPr marL="0" indent="0" algn="ctr" latinLnBrk="1" hangingPunct="0">
                        <a:lnSpc>
                          <a:spcPts val="44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618236">
                <a:tc vMerge="1">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《长征胜利万岁》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《大战中的插曲》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75956">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叙述事件和解释行为并重</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时间</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跨度大</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事件完整度高</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75956">
                <a:tc>
                  <a:txBody>
                    <a:bodyPr/>
                    <a:lstStyle/>
                    <a:p>
                      <a:pPr marL="0" indent="0" algn="ctr"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思想</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latinLnBrk="1" hangingPunct="0">
                        <a:lnSpc>
                          <a:spcPts val="44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latinLnBrk="1" hangingPunct="0">
                        <a:lnSpc>
                          <a:spcPts val="42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70_1#b35693b84.blank?pid=d009c20bb&amp;color=0,0,0&amp;mp=1&amp;vpa=35&amp;vtp=1&amp;bbb=1&amp;hb=1"/>
          <p:cNvSpPr/>
          <p:nvPr/>
        </p:nvSpPr>
        <p:spPr>
          <a:xfrm>
            <a:off x="1653912" y="1704467"/>
            <a:ext cx="4691888"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细节描写与场面描写并重，作者情感的直接表达和间接呈现交织</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4" name="QB_5_AN.71_1#b35693b84.blank?pid=d009c20bb&amp;color=0,0,0&amp;mp=1&amp;vpa=36&amp;vtp=1&amp;bbb=1&amp;hb=1"/>
          <p:cNvSpPr/>
          <p:nvPr/>
        </p:nvSpPr>
        <p:spPr>
          <a:xfrm>
            <a:off x="1653912" y="3380423"/>
            <a:ext cx="4691888"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歌颂长征中战士们上下一心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、团结一致</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、全心投身革命的豪情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5" name="QB_5_AN.72_1#b35693b84.blank?pid=d009c20bb&amp;color=0,0,0&amp;mp=1&amp;vpa=37&amp;vtp=1&amp;bbb=1&amp;hb=1"/>
          <p:cNvSpPr/>
          <p:nvPr/>
        </p:nvSpPr>
        <p:spPr>
          <a:xfrm>
            <a:off x="6472800" y="3380423"/>
            <a:ext cx="5021072" cy="1664208"/>
          </a:xfrm>
          <a:prstGeom prst="rect">
            <a:avLst/>
          </a:prstGeom>
          <a:noFill/>
        </p:spPr>
        <p:txBody>
          <a:bodyPr wrap="square" lIns="0" tIns="0" rIns="0" bIns="0" rtlCol="0" anchor="t"/>
          <a:lstStyle/>
          <a:p>
            <a:pPr latinLnBrk="1">
              <a:lnSpc>
                <a:spcPct val="13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赞美中国人民在残酷的战争中对革命人道主义的坚守以及对和平的热爱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
        <p:nvSpPr>
          <p:cNvPr id="2" name="文本框 1"/>
          <p:cNvSpPr txBox="1"/>
          <p:nvPr/>
        </p:nvSpPr>
        <p:spPr>
          <a:xfrm>
            <a:off x="612775" y="5187315"/>
            <a:ext cx="6096000" cy="650875"/>
          </a:xfrm>
          <a:prstGeom prst="rect">
            <a:avLst/>
          </a:prstGeom>
          <a:noFill/>
        </p:spPr>
        <p:txBody>
          <a:bodyPr wrap="square" rtlCol="0" anchor="t">
            <a:spAutoFit/>
          </a:bodyPr>
          <a:p>
            <a:pPr latinLnBrk="1">
              <a:lnSpc>
                <a:spcPct val="130000"/>
              </a:lnSpc>
            </a:pPr>
            <a:r>
              <a:rPr lang="en-US" altLang="zh-CN" sz="2800" b="1"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rPr>
              <a:t>（每处1分）</a:t>
            </a:r>
            <a:endParaRPr lang="en-US" altLang="zh-CN" sz="2800" b="1"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c2e7a361e?pid=d009c20bb&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读写结合</a:t>
            </a:r>
            <a:endParaRPr lang="en-US" altLang="zh-CN" sz="3200" dirty="0"/>
          </a:p>
        </p:txBody>
      </p:sp>
      <p:sp>
        <p:nvSpPr>
          <p:cNvPr id="3" name="C_6_BD#23337beb9?pid=c2e7a361e&amp;color=0,173,163&amp;vtp=1&amp;bbb=1"/>
          <p:cNvSpPr/>
          <p:nvPr/>
        </p:nvSpPr>
        <p:spPr>
          <a:xfrm>
            <a:off x="612648" y="95402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一、课内积累</a:t>
            </a:r>
            <a:endParaRPr lang="en-US" altLang="zh-CN" sz="3000" dirty="0"/>
          </a:p>
        </p:txBody>
      </p:sp>
      <p:sp>
        <p:nvSpPr>
          <p:cNvPr id="4" name="P_7#21c5ccdb6?sp=1&amp;pid=23337beb9&amp;color=0,0,0&amp;vtp=1&amp;bbb=1&amp;hb=1"/>
          <p:cNvSpPr/>
          <p:nvPr/>
        </p:nvSpPr>
        <p:spPr>
          <a:xfrm>
            <a:off x="612648" y="1614503"/>
            <a:ext cx="10963656" cy="38862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红军的大无畏精神</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长征精神是中华民族不屈不挠精神的典范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纵观整个长征的过程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四渡赤水河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巧渡金沙江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强渡大渡河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飞夺泸定桥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爬雪山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过草</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每一个战略方向的改变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每一项战略任务的确定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每一次战斗</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胜利的取得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无不体现出中国红军战士不怕艰难困苦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执着坚持的精</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红军的大无畏精神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永远激励着我们前进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7_BD#86856e5f1?pid=23337beb9&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运用角度</a:t>
            </a:r>
            <a:endParaRPr lang="en-US" altLang="zh-CN" sz="3000" dirty="0"/>
          </a:p>
        </p:txBody>
      </p:sp>
      <p:sp>
        <p:nvSpPr>
          <p:cNvPr id="3" name="P_8_BD#572a051a1?pid=86856e5f1&amp;color=0,0,0&amp;vtp=1&amp;bbb=1"/>
          <p:cNvSpPr/>
          <p:nvPr/>
        </p:nvSpPr>
        <p:spPr>
          <a:xfrm>
            <a:off x="612648" y="1130379"/>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不屈不挠</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坚持</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大无畏精神</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激励</a:t>
            </a:r>
            <a:endParaRPr lang="en-US" altLang="zh-CN" sz="2800" dirty="0"/>
          </a:p>
        </p:txBody>
      </p:sp>
      <p:sp>
        <p:nvSpPr>
          <p:cNvPr id="4" name="C_7_BD#251664a3b?pid=23337beb9&amp;color=0,0,0&amp;vtp=1&amp;bbb=1"/>
          <p:cNvSpPr/>
          <p:nvPr/>
        </p:nvSpPr>
        <p:spPr>
          <a:xfrm>
            <a:off x="612648" y="1730947"/>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素材运用</a:t>
            </a:r>
            <a:endParaRPr lang="en-US" altLang="zh-CN" sz="3000" dirty="0"/>
          </a:p>
        </p:txBody>
      </p:sp>
      <p:sp>
        <p:nvSpPr>
          <p:cNvPr id="5" name="P_8_BD#b8aece617?pid=251664a3b&amp;color=0,0,0&amp;vtp=1&amp;bbb=1&amp;hb=1"/>
          <p:cNvSpPr/>
          <p:nvPr/>
        </p:nvSpPr>
        <p:spPr>
          <a:xfrm>
            <a:off x="612648" y="2396506"/>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在探讨中华民族坚忍不拔的民族性格时</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我们不得不提及那个战</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火纷飞的年代</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以及那段震撼人心的历史</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长征精神</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中华民族不屈不挠精神的典范</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如同一座巍峨的丰碑</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矗立在每一个</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中华儿女的心中</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它不仅仅是一段历史的记忆</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更是一种精神的传承</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回望那段峥嵘岁月</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红军战士们以血肉之躯筑起了革命的钢铁长城</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f1665838.fixed?pid=672257cc2&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4#1f1665838"/>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8_BD#b8aece617?pid=251664a3b&amp;color=0,0,0&amp;vtp=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他们翻越雪山</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走过草地</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面对敌人的围追堵截</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从未有过丝毫退缩</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正是这种不屈不挠的精神</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让他们在逆境中找到了前进的方向</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最终</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取得了革命的胜利</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在当今社会</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这种精神依然熠熠生辉</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它激励着</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我们在面对困难和挑战时</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要勇往直前</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不畏艰难</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无论是科研攻关</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体育竞技</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还是日常生活中的点滴小事</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弘扬长征精神</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能够帮助我</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们战胜艰难险阻</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书写属于自己的辉煌篇章</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19aa6c2df?pid=c2e7a361e&amp;color=0,173,163&amp;vtp=1&amp;bt=1&amp;bbb=1"/>
          <p:cNvSpPr/>
          <p:nvPr/>
        </p:nvSpPr>
        <p:spPr>
          <a:xfrm>
            <a:off x="612648" y="466345"/>
            <a:ext cx="10963656" cy="658368"/>
          </a:xfrm>
          <a:prstGeom prst="rect">
            <a:avLst/>
          </a:prstGeom>
          <a:noFill/>
        </p:spPr>
        <p:txBody>
          <a:bodyPr wrap="none" lIns="0" tIns="0" rIns="0" bIns="0" rtlCol="0" anchor="t"/>
          <a:lstStyle/>
          <a:p>
            <a:pPr algn="l" latinLnBrk="1">
              <a:lnSpc>
                <a:spcPts val="51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二、课外拓展</a:t>
            </a:r>
            <a:endParaRPr lang="en-US" altLang="zh-CN" sz="3000" dirty="0"/>
          </a:p>
        </p:txBody>
      </p:sp>
      <p:sp>
        <p:nvSpPr>
          <p:cNvPr id="3" name="P_7#6b5bcc9bd?sp=1&amp;pid=19aa6c2df&amp;color=0,0,0&amp;vtp=1&amp;bbb=1&amp;hb=1"/>
          <p:cNvSpPr/>
          <p:nvPr/>
        </p:nvSpPr>
        <p:spPr>
          <a:xfrm>
            <a:off x="612648" y="1113360"/>
            <a:ext cx="10963656" cy="4976355"/>
          </a:xfrm>
          <a:prstGeom prst="rect">
            <a:avLst/>
          </a:prstGeom>
          <a:noFill/>
        </p:spPr>
        <p:txBody>
          <a:bodyPr wrap="none" lIns="0" tIns="0" rIns="0" bIns="0" rtlCol="0" anchor="t"/>
          <a:lstStyle/>
          <a:p>
            <a:pPr algn="ctr" latinLnBrk="1">
              <a:lnSpc>
                <a:spcPts val="44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地球的红飘带（节选）</a:t>
            </a:r>
            <a:endParaRPr lang="en-US" altLang="zh-CN" sz="2800" dirty="0"/>
          </a:p>
          <a:p>
            <a:pPr algn="ctr" latinLnBrk="1">
              <a:lnSpc>
                <a:spcPts val="44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魏</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巍</a:t>
            </a:r>
            <a:endParaRPr lang="en-US" altLang="zh-CN" sz="2800" dirty="0"/>
          </a:p>
          <a:p>
            <a:pPr latinLnBrk="1">
              <a:lnSpc>
                <a:spcPts val="4400"/>
              </a:lnSpc>
            </a:pPr>
            <a:r>
              <a:rPr lang="en-US" altLang="zh-CN" sz="2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部队终于在早六点前赶到了泸定桥</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风也停了</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雨也住了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东方正涌上一轮红玫瑰般的旭日</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战士们纷纷埋怨道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这老天就是同</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我们作对</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我们走到了</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它也不下了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400"/>
              </a:lnSpc>
            </a:pP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endParaRPr lang="en-US" altLang="zh-CN" sz="2800" dirty="0">
              <a:latin typeface="宋体" panose="02010600030101010101" pitchFamily="2" charset="-122"/>
            </a:endParaRPr>
          </a:p>
          <a:p>
            <a:pPr latinLnBrk="1">
              <a:lnSpc>
                <a:spcPts val="4400"/>
              </a:lnSpc>
            </a:pPr>
            <a:r>
              <a:rPr lang="en-US" altLang="zh-CN" sz="2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下午四时整</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王开湘发出了攻击信号</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令人热血沸腾的冲锋号声</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响起来</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接着轻重机枪和各种不同的音调像刮风一般扫向对岸</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两侧</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的部队也情不自禁地喊起了冲杀声</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一时竟显得山摇地动</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震人心魄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6b5bcc9bd?sp=1&amp;pid=19aa6c2df&amp;color=0,0,0&amp;vtp=1&amp;bbb=1&amp;hb=1"/>
          <p:cNvSpPr/>
          <p:nvPr/>
        </p:nvSpPr>
        <p:spPr>
          <a:xfrm>
            <a:off x="612648" y="468000"/>
            <a:ext cx="10963656" cy="6350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在这同时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突击队大步走上来了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连长廖大珠个子虽小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这时却</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显得十分英挺果决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他回头扫了一眼他的队员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低而有力地喊了一声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接着就攀上作为栏杆的粗大的铁索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由于圆滚滚的铁索不稳定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他身子趔趄了一下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随即又站稳了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接着一个十六七岁的苗族小鬼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随着廖大珠攀上去了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如果人们没有忘记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他就是在扎西茅屋里朱总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司令亲自扩大来的扬各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其余的人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有的学着连长的样子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抓着另一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边的铁索攀缘前进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有的就伏下身子来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骑着两根光溜溜的铁索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只手抓着向前移动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敌人的子弹从对面噼噼啪啪地扫过来了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在铁索</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上不时闪出耀眼的火花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人们显然顾不上它了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比起子弹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令人心惊</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胆战的倒是下面震耳欲聋的激流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6b5bcc9bd?sp=1&amp;pid=19aa6c2df&amp;color=0,0,0&amp;vtp=1&amp;bbb=1&amp;hb=1"/>
          <p:cNvSpPr/>
          <p:nvPr/>
        </p:nvSpPr>
        <p:spPr>
          <a:xfrm>
            <a:off x="612648" y="468000"/>
            <a:ext cx="10963656" cy="6350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杨成武直直地望着攀缘铁索向前移动的人们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一颗心只是随着那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些战士在颤动的铁索上浮沉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不管哪个人在铁索上打个趔趄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或是铁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索抖动一下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他的心就一阵发紧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落在最后面的那个战士似乎爬得十</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分吃力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爬出几步就爬不动了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他不时望着下面的激流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脸色变得蜡</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杨成武忽然想起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他是去年第五次反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围剿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时入伍的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他家分了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田地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他还娶了一个漂亮的妻子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日子过得很不错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后来基于保卫苏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维埃政权的热忱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他还是来了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部队临离开苏区那天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他的妻子来看</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望他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他不巧外出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等到第二天部队出发了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他才同妻子见了一面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长征以来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他不断地问政委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什么时候才能回到江西根据地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就是这样一个战士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他落到最后面去了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6b5bcc9bd?sp=1&amp;pid=19aa6c2df&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正在这时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只听桥头上有人惊喊了一声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有人掉下去了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沉着一点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只听远远传来一声威严的叫喊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这是廖大珠的声音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廖大珠一手紧紧抓着铁索在荡来荡去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队伍稳定住了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错落地继续在</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铁索上向前移动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杨成武望望那个爬在最后的战士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他已经不见了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想来刚才正是</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他落下了滚滚的波涛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杨成武望望爬在最前面的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是一个面孔黝黑而又颇为秀丽的青年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他是江西广昌人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在敌人进入广昌时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他的全家都被杀害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只剩下一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个出了门的姐姐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他曾经探了一次家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回来后一连哭了几天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6b5bcc9bd?sp=1&amp;pid=19aa6c2df&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现在他像大蜥蜴一样爬得相当迅速</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高高地昂起头颅</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究竟是故意不</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看那轰鸣的流水以减少恐惧呢</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还是蔑视死亡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800"/>
              </a:lnSpc>
            </a:pPr>
            <a:r>
              <a:rPr lang="en-US" altLang="zh-CN" sz="2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杨成武看到</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在所有的人中</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最轻松的</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恐怕要算那个带点野味</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的扬各</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可能是他那山野生活磨炼出的大胆</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也可能是对于生死完全</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置之度外</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他在铁索上竟像猴子般灵活轻松</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甚至还把连长腰上没有</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插好的什么东西整理了一下</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神态和动作都显得相当从容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8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到底爬过去了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王开湘掏出手绢擦了擦额头</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手绢上</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全是汗水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800"/>
              </a:lnSpc>
            </a:pPr>
            <a:r>
              <a:rPr lang="en-US" altLang="zh-CN" sz="2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杨成武刚松了一口气</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忽然周围有人惊呼起来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起火了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起火了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6b5bcc9bd?sp=1&amp;pid=19aa6c2df&amp;color=0,0,0&amp;vtp=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杨成武定睛一望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果然对岸桥头冒起一股浓烟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腾起了橘红色的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火苗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转瞬间火焰飞腾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愈烧愈大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这是敌人把桥头上的什么东西点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起来了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这突然发生的情况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使刚刚接近桥头的廖大珠他们大感意外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远远看见他们犹豫了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正在铁索上爬行的人们停住了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杨成武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高高地挥着驳壳枪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以他那年轻的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尖亮的声音喊道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同志们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这是胜利的关头呀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犹豫不得呀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冲过去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冲过去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冲</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过去就是胜利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6b5bcc9bd?pid=19aa6c2df&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桥头上的人们也跟着大声喊道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廖大珠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不要慌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冲过去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接近桥头的人们镇定了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廖大珠回过头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向后面喊了一句什么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接着从背上抽出大刀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大刀在阳光里闪了一下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他第一个扑到烟火中</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当他的身影再度从烟火中出现的时候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只见他把帽子一摘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挥手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一顶冒着火苗的帽子就落到大渡河中去了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其他人也纷纷跃到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火里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不一刻桥头周围就响起了一阵滚雷似的手榴弹爆炸声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随着突击队的进展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三连很快将收集来的板子铺到了桥头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杨成</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武随即带领第二梯队冲上去了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刚才在桥头所经历的惊恐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_BD#6b5bcc9bd?pid=19aa6c2df&amp;color=0,0,0&amp;vtp=1&amp;bt=1&amp;bbb=1&amp;hb=1"/>
          <p:cNvSpPr/>
          <p:nvPr/>
        </p:nvSpPr>
        <p:spPr>
          <a:xfrm>
            <a:off x="612648" y="468000"/>
            <a:ext cx="10963656" cy="5829300"/>
          </a:xfrm>
          <a:prstGeom prst="rect">
            <a:avLst/>
          </a:prstGeom>
          <a:noFill/>
        </p:spPr>
        <p:txBody>
          <a:bodyPr wrap="none" lIns="0" tIns="0" rIns="0" bIns="0" rtlCol="0" anchor="t"/>
          <a:lstStyle/>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时化作一团无名怒火</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让廖大珠他们抡起大刀砍杀起来</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贴近桥头是</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一条古老而破旧的市街</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双方就在这条小街上厮杀起来</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敌人见他们</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人少</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正在举行全力反扑时</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杨成武率领的第二梯队赶到了</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又经过</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一阵激战</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终于将守敌大部歼灭</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残敌弃城向北逃窜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800"/>
              </a:lnSpc>
            </a:pPr>
            <a:r>
              <a:rPr lang="en-US" altLang="zh-CN" sz="2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当追击敌人的枪声在晚风里响起的时候</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东方升起一轮明月</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静</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静地照着泸定桥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800"/>
              </a:lnSpc>
            </a:pPr>
            <a:r>
              <a:rPr lang="en-US" altLang="zh-CN" sz="2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这桥虽然还是寒光闪闪</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但看上去像是软软下垂的吊床</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不再令</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人惧怕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8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7#6b5bcc9bd?pid=19aa6c2df&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名师赏评</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地球的红飘带》是作家魏巍创作的小说，可谓精彩绝伦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。在举</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世闻名的二万五千里长征路上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，红军经历了千难万险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，闯过了一道道</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难关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，克服了重重困难。无数革命烈士为了中国人民的解放事业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，献</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出了自己宝贵的生命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！小说通过对恶劣战斗环境的描写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，塑造了革命</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战士不怕牺牲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、勇于献身的形象；通过飞夺泸定桥的事例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，表现了革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命战士不惧困难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、勇担重任、沉着冷静的精神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。小说给予我们深刻的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启示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：要向先辈学习，发扬长征精神，走好新时代长征路。</a:t>
            </a:r>
            <a:endParaRPr lang="en-US" altLang="zh-CN" sz="28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954f09a8?pid=1f1665838&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一、作者名片</a:t>
            </a:r>
            <a:endParaRPr lang="en-US" altLang="zh-CN" sz="3200" dirty="0"/>
          </a:p>
        </p:txBody>
      </p:sp>
      <p:sp>
        <p:nvSpPr>
          <p:cNvPr id="3" name="P_6_BD#ef67bdbd0?pid=1954f09a8&amp;color=0,0,0&amp;vtp=1&amp;bbb=1&amp;hb=1"/>
          <p:cNvSpPr/>
          <p:nvPr/>
        </p:nvSpPr>
        <p:spPr>
          <a:xfrm>
            <a:off x="612648" y="1174454"/>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聂荣臻（1899—1992），四川江津（今属重庆）人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，无产阶级革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命家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、军事家，中国人民解放军创建人</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和领导人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代表作品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：《聂荣臻回忆录》《聂荣臻军事文选》。</a:t>
            </a:r>
            <a:endParaRPr lang="en-US" altLang="zh-CN" sz="2800" dirty="0"/>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8709ce102?pid=c2e7a361e&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三、读写结合</a:t>
            </a:r>
            <a:endParaRPr lang="en-US" altLang="zh-CN" sz="3000" dirty="0"/>
          </a:p>
        </p:txBody>
      </p:sp>
      <p:sp>
        <p:nvSpPr>
          <p:cNvPr id="3" name="QB_7_BD.75_1#773adef04?pid=8709ce102&amp;color=0,0,0&amp;vtp=1&amp;bbb=1&amp;hb=1&amp;hltap=1"/>
          <p:cNvSpPr/>
          <p:nvPr/>
        </p:nvSpPr>
        <p:spPr>
          <a:xfrm>
            <a:off x="612648" y="1130379"/>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《地球的红飘带》（节选）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描写了红军长征途中飞夺泸定桥这一事件，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体现了红军战士们的大无畏精神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。作者选用真实的历史事件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，有场面</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描写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，有正、侧面描写，让文章更加真实感人。请写一个语段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，描述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让你印象深刻的场面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。要求：有场面描写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，运用正面描写和侧面描写</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相结合的艺术手法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，语言形象，不少于150字。（10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7_AN.76_1#773adef04?pid=8709ce102&amp;color=0,0,0&amp;vtp=1&amp;bbb=1&amp;hb=1&amp;hla=1"/>
          <p:cNvSpPr/>
          <p:nvPr/>
        </p:nvSpPr>
        <p:spPr>
          <a:xfrm>
            <a:off x="612648" y="4318079"/>
            <a:ext cx="10963656" cy="12954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示例）清晨，一轮红日从东边的地平线上喷薄而出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，映红了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半边天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，额济纳旗的草场一片安然。突然，</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一声巨响从高空传来。</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6_1#773adef04?pid=8709ce102&amp;color=0,0,0&amp;vtp=1&amp;bbb=1&amp;hb=1&amp;hltap=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7_AN.75_1#773adef04?pid=8709ce102&amp;color=0,0,0&amp;vtp=1&amp;bbb=1&amp;hb=1&amp;hla=1"/>
          <p:cNvSpPr/>
          <p:nvPr/>
        </p:nvSpPr>
        <p:spPr>
          <a:xfrm>
            <a:off x="612648" y="442600"/>
            <a:ext cx="10963656" cy="38862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远远看去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，一个红色的降落伞正从高空缓慢下降。“快看，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是返回舱！” </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挂着神舟十六号载人飞船返回舱的降落伞越降越低，人们看得也越来</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越清晰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。湛蓝的天幕下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，红白相间的巨大降落伞在初升红日的照耀下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分外鲜明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。车辆涌向落地点，人们纷纷掏出手机、相机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，记录下这难</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得的瞬间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。（内容充实4分，手法恰当2分，语言形象2分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，符合字数要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89bd858e?pid=1f1665838&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200" dirty="0"/>
          </a:p>
        </p:txBody>
      </p:sp>
      <p:sp>
        <p:nvSpPr>
          <p:cNvPr id="3" name="P_6_BD#36d1e4120?pid=e89bd858e&amp;color=0,0,0&amp;vtp=1&amp;bbb=1&amp;hb=1"/>
          <p:cNvSpPr/>
          <p:nvPr/>
        </p:nvSpPr>
        <p:spPr>
          <a:xfrm>
            <a:off x="612648" y="117445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1940年，八路军发动了有105个团参战的大规模对日作战，即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“百</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团大战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”。在向井陉矿区进攻时，八路军救起了两个日本小姑娘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。聂荣</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臻写了一封信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，把信和两个小姑娘一起交给了一位可靠的老乡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，并设</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法把信和孩子送到了城里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，交给了日本人。元帅战火救孤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，已成历史</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佳话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。1980年，中日两国关系升温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。那个大一点儿的小姑娘美穗子被</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读卖新闻》找到了，而且他们还联系到了聂荣臻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。聂荣臻邀请美穗</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子来华访问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，并在人民大会堂接见了她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。本文记录的就是聂荣臻对救</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助两个日本小姑娘这件事的回忆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23eb0763d?pid=1f1665838&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200" dirty="0"/>
          </a:p>
        </p:txBody>
      </p:sp>
      <p:sp>
        <p:nvSpPr>
          <p:cNvPr id="3" name="P_6#7d002ceeb?pid=23eb0763d&amp;color=0,0,0&amp;vtp=1&amp;bbb=1&amp;hb=1"/>
          <p:cNvSpPr/>
          <p:nvPr/>
        </p:nvSpPr>
        <p:spPr>
          <a:xfrm>
            <a:off x="612648" y="1174454"/>
            <a:ext cx="10963656" cy="32385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《聂荣臻回忆录》</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聂荣臻回忆录》一书从作者的青少年时期写起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，全面回顾了作</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者投身革命的艰辛历程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，以口述的形式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，回顾了人民解放事业和中华</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人民共和国曲折前进的壮丽往事，让读者重新感受那段艰难又辉煌的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革命历史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1bbecdf63?pid=1f1665838&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200" dirty="0"/>
          </a:p>
        </p:txBody>
      </p:sp>
      <p:sp>
        <p:nvSpPr>
          <p:cNvPr id="3" name="QO_6_BD.1_1#ae2eca1ff?pid=1bbecdf63&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p:txBody>
      </p:sp>
      <p:sp>
        <p:nvSpPr>
          <p:cNvPr id="4" name="QB_7_BD.2_1#79744ffaf?pid=ae2eca1ff&amp;color=0,0,0&amp;vtp=1&amp;bbb=1"/>
          <p:cNvSpPr/>
          <p:nvPr/>
        </p:nvSpPr>
        <p:spPr>
          <a:xfrm>
            <a:off x="612648" y="1805760"/>
            <a:ext cx="10963656" cy="3886200"/>
          </a:xfrm>
          <a:prstGeom prst="rect">
            <a:avLst/>
          </a:prstGeom>
          <a:noFill/>
        </p:spPr>
        <p:txBody>
          <a:bodyPr wrap="none" lIns="0" tIns="0" rIns="0" bIns="0" rtlCol="0" anchor="t"/>
          <a:lstStyle/>
          <a:p>
            <a:pPr algn="l" latinLnBrk="1">
              <a:lnSpc>
                <a:spcPts val="5100"/>
              </a:lnSpc>
            </a:pPr>
            <a:r>
              <a:rPr lang="en-US" altLang="zh-CN" sz="28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襁褓(</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沟壑(</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颠簸(</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俘虏(</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横征暴敛(</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⑥</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幡然觉醒(</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7_AN.3_1#79744ffaf.bracket?pid=ae2eca1ff&amp;color=0,0,0&amp;vpa=1&amp;vtp=1&amp;bbb=1"/>
          <p:cNvSpPr/>
          <p:nvPr/>
        </p:nvSpPr>
        <p:spPr>
          <a:xfrm>
            <a:off x="1829467" y="1813380"/>
            <a:ext cx="1128713" cy="622300"/>
          </a:xfrm>
          <a:prstGeom prst="rect">
            <a:avLst/>
          </a:prstGeom>
          <a:noFill/>
        </p:spPr>
        <p:txBody>
          <a:bodyPr wrap="none" lIns="0" tIns="0" rIns="0" bIns="0" rtlCol="0" anchor="t"/>
          <a:lstStyle/>
          <a:p>
            <a:pPr algn="ctr" latinLnBrk="1">
              <a:lnSpc>
                <a:spcPts val="49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qi</a:t>
            </a: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nɡ</a:t>
            </a:r>
            <a:endParaRPr lang="en-US" altLang="zh-CN" sz="2800" dirty="0"/>
          </a:p>
        </p:txBody>
      </p:sp>
      <p:sp>
        <p:nvSpPr>
          <p:cNvPr id="6" name="QB_7_AN.4_1#79744ffaf.bracket?pid=ae2eca1ff&amp;color=0,0,0&amp;vpa=2&amp;vtp=1&amp;bbb=1"/>
          <p:cNvSpPr/>
          <p:nvPr/>
        </p:nvSpPr>
        <p:spPr>
          <a:xfrm>
            <a:off x="3296316" y="1813380"/>
            <a:ext cx="81438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o</a:t>
            </a:r>
            <a:endParaRPr lang="en-US" altLang="zh-CN" sz="2800" dirty="0"/>
          </a:p>
        </p:txBody>
      </p:sp>
      <p:sp>
        <p:nvSpPr>
          <p:cNvPr id="8" name="QB_7_AN.6_1#79744ffaf.bracket?pid=ae2eca1ff&amp;color=0,0,0&amp;vpa=3&amp;vtp=1&amp;bbb=1"/>
          <p:cNvSpPr/>
          <p:nvPr/>
        </p:nvSpPr>
        <p:spPr>
          <a:xfrm>
            <a:off x="1816767" y="2461080"/>
            <a:ext cx="614363"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hè</a:t>
            </a:r>
            <a:endParaRPr lang="en-US" altLang="zh-CN" sz="2800" dirty="0"/>
          </a:p>
        </p:txBody>
      </p:sp>
      <p:sp>
        <p:nvSpPr>
          <p:cNvPr id="10" name="QB_7_AN.8_1#79744ffaf.bracket?pid=ae2eca1ff&amp;color=0,0,0&amp;vpa=4&amp;vtp=1&amp;bbb=1"/>
          <p:cNvSpPr/>
          <p:nvPr/>
        </p:nvSpPr>
        <p:spPr>
          <a:xfrm>
            <a:off x="1829467" y="3108780"/>
            <a:ext cx="9334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di</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11" name="QB_7_AN.9_1#79744ffaf.bracket?pid=ae2eca1ff&amp;color=0,0,0&amp;vpa=5&amp;vtp=1&amp;bbb=1"/>
          <p:cNvSpPr/>
          <p:nvPr/>
        </p:nvSpPr>
        <p:spPr>
          <a:xfrm>
            <a:off x="3116930" y="3108780"/>
            <a:ext cx="6350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bǒ</a:t>
            </a:r>
            <a:endParaRPr lang="en-US" altLang="zh-CN" sz="2800" dirty="0"/>
          </a:p>
        </p:txBody>
      </p:sp>
      <p:sp>
        <p:nvSpPr>
          <p:cNvPr id="13" name="QB_7_AN.11_1#79744ffaf.bracket?pid=ae2eca1ff&amp;color=0,0,0&amp;vpa=6&amp;vtp=1&amp;bbb=1"/>
          <p:cNvSpPr/>
          <p:nvPr/>
        </p:nvSpPr>
        <p:spPr>
          <a:xfrm>
            <a:off x="1753267" y="3756480"/>
            <a:ext cx="555625"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lǔ</a:t>
            </a:r>
            <a:endParaRPr lang="en-US" altLang="zh-CN" sz="2800" dirty="0"/>
          </a:p>
        </p:txBody>
      </p:sp>
      <p:sp>
        <p:nvSpPr>
          <p:cNvPr id="15" name="QB_7_AN.13_1#79744ffaf.bracket?pid=ae2eca1ff&amp;color=0,0,0&amp;vpa=7&amp;vtp=1&amp;bbb=1"/>
          <p:cNvSpPr/>
          <p:nvPr/>
        </p:nvSpPr>
        <p:spPr>
          <a:xfrm>
            <a:off x="2502567" y="4404180"/>
            <a:ext cx="8334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li</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17" name="QB_7_AN.15_1#79744ffaf.bracket?pid=ae2eca1ff&amp;color=0,0,0&amp;vpa=8&amp;vtp=1&amp;bbb=1"/>
          <p:cNvSpPr/>
          <p:nvPr/>
        </p:nvSpPr>
        <p:spPr>
          <a:xfrm>
            <a:off x="2540667" y="5051880"/>
            <a:ext cx="7556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f</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18" name="QB_7_BD.2_1#79744ffaf?pid=ae2eca1ff&amp;color=0,0,0&amp;vtp=1&amp;bbb=1&amp;zzd= 1"/>
          <p:cNvSpPr/>
          <p:nvPr/>
        </p:nvSpPr>
        <p:spPr>
          <a:xfrm>
            <a:off x="1127030" y="24661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QB_7_BD.2_1#79744ffaf?pid=ae2eca1ff&amp;color=0,0,0&amp;vtp=1&amp;bbb=1&amp;zzd= 1"/>
          <p:cNvSpPr/>
          <p:nvPr/>
        </p:nvSpPr>
        <p:spPr>
          <a:xfrm>
            <a:off x="1482630" y="24661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QB_7_BD.2_1#79744ffaf?pid=ae2eca1ff&amp;color=0,0,0&amp;vtp=1&amp;bbb=1&amp;zzd= 2"/>
          <p:cNvSpPr/>
          <p:nvPr/>
        </p:nvSpPr>
        <p:spPr>
          <a:xfrm>
            <a:off x="1482630" y="31138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QB_7_BD.2_1#79744ffaf?pid=ae2eca1ff&amp;color=0,0,0&amp;vtp=1&amp;bbb=1&amp;zzd= 3"/>
          <p:cNvSpPr/>
          <p:nvPr/>
        </p:nvSpPr>
        <p:spPr>
          <a:xfrm>
            <a:off x="1127030" y="37615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QB_7_BD.2_1#79744ffaf?pid=ae2eca1ff&amp;color=0,0,0&amp;vtp=1&amp;bbb=1&amp;zzd= 3"/>
          <p:cNvSpPr/>
          <p:nvPr/>
        </p:nvSpPr>
        <p:spPr>
          <a:xfrm>
            <a:off x="1482630" y="37615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QB_7_BD.2_1#79744ffaf?pid=ae2eca1ff&amp;color=0,0,0&amp;vtp=1&amp;bbb=1&amp;zzd= 4"/>
          <p:cNvSpPr/>
          <p:nvPr/>
        </p:nvSpPr>
        <p:spPr>
          <a:xfrm>
            <a:off x="1482630" y="44092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QB_7_BD.2_1#79744ffaf?pid=ae2eca1ff&amp;color=0,0,0&amp;vtp=1&amp;bbb=1&amp;zzd= 5"/>
          <p:cNvSpPr/>
          <p:nvPr/>
        </p:nvSpPr>
        <p:spPr>
          <a:xfrm>
            <a:off x="2193830" y="50569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QB_7_BD.2_1#79744ffaf?pid=ae2eca1ff&amp;color=0,0,0&amp;vtp=1&amp;bbb=1&amp;zzd= 6"/>
          <p:cNvSpPr/>
          <p:nvPr/>
        </p:nvSpPr>
        <p:spPr>
          <a:xfrm>
            <a:off x="1127030" y="571736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wipe(left)">
                                      <p:cBhvr>
                                        <p:cTn id="31" dur="500"/>
                                        <p:tgtEl>
                                          <p:spTgt spid="10">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wipe(left)">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wipe(left)">
                                      <p:cBhvr>
                                        <p:cTn id="39" dur="500"/>
                                        <p:tgtEl>
                                          <p:spTgt spid="11">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wipe(left)">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wipe(left)">
                                      <p:cBhvr>
                                        <p:cTn id="47" dur="500"/>
                                        <p:tgtEl>
                                          <p:spTgt spid="13">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wipe(left)">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wipe(left)">
                                      <p:cBhvr>
                                        <p:cTn id="55" dur="500"/>
                                        <p:tgtEl>
                                          <p:spTgt spid="15">
                                            <p:bg/>
                                          </p:spTgt>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wipe(left)">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7">
                                            <p:bg/>
                                          </p:spTgt>
                                        </p:tgtEl>
                                        <p:attrNameLst>
                                          <p:attrName>style.visibility</p:attrName>
                                        </p:attrNameLst>
                                      </p:cBhvr>
                                      <p:to>
                                        <p:strVal val="visible"/>
                                      </p:to>
                                    </p:set>
                                    <p:animEffect transition="in" filter="wipe(left)">
                                      <p:cBhvr>
                                        <p:cTn id="63" dur="500"/>
                                        <p:tgtEl>
                                          <p:spTgt spid="17">
                                            <p:bg/>
                                          </p:spTgt>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wipe(left)">
                                      <p:cBhvr>
                                        <p:cTn id="66"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P spid="10" grpId="0" animBg="1" build="p"/>
      <p:bldP spid="11" grpId="0" animBg="1" build="p"/>
      <p:bldP spid="13" grpId="0" animBg="1" build="p"/>
      <p:bldP spid="15" grpId="0" animBg="1" build="p"/>
      <p:bldP spid="17"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6_1#0adfcbe55?pid=1bbecdf63&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7_BD.17_1#e3aa7e1a0?bid=1&amp;pid=0adfcbe55&amp;color=0,0,0&amp;vtp=1"/>
          <p:cNvSpPr/>
          <p:nvPr/>
        </p:nvSpPr>
        <p:spPr>
          <a:xfrm>
            <a:off x="1430212" y="1099391"/>
            <a:ext cx="2111375" cy="19431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井xínɡ(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路jìnɡ(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jìnɡ(</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)骨</a:t>
            </a:r>
            <a:endParaRPr lang="en-US" altLang="zh-CN" sz="2800" dirty="0"/>
          </a:p>
        </p:txBody>
      </p:sp>
      <p:sp>
        <p:nvSpPr>
          <p:cNvPr id="4" name="QB_7_AN.18_1#e3aa7e1a0.bracket?pid=0adfcbe55&amp;color=0,0,0&amp;vpa=9&amp;vtp=1"/>
          <p:cNvSpPr/>
          <p:nvPr/>
        </p:nvSpPr>
        <p:spPr>
          <a:xfrm>
            <a:off x="2554955" y="11070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陉</a:t>
            </a:r>
            <a:endParaRPr lang="en-US" altLang="zh-CN" sz="2800" dirty="0"/>
          </a:p>
        </p:txBody>
      </p:sp>
      <p:sp>
        <p:nvSpPr>
          <p:cNvPr id="5" name="QB_7_AN.19_1#e3aa7e1a0.bracket?pid=0adfcbe55&amp;color=0,0,0&amp;vpa=10&amp;vtp=1"/>
          <p:cNvSpPr/>
          <p:nvPr/>
        </p:nvSpPr>
        <p:spPr>
          <a:xfrm>
            <a:off x="2475580" y="17547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径</a:t>
            </a:r>
            <a:endParaRPr lang="en-US" altLang="zh-CN" sz="2800" dirty="0"/>
          </a:p>
        </p:txBody>
      </p:sp>
      <p:sp>
        <p:nvSpPr>
          <p:cNvPr id="6" name="QB_7_AN.20_1#e3aa7e1a0.bracket?pid=0adfcbe55&amp;color=0,0,0&amp;vpa=11&amp;vtp=1"/>
          <p:cNvSpPr/>
          <p:nvPr/>
        </p:nvSpPr>
        <p:spPr>
          <a:xfrm>
            <a:off x="2119980" y="24024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胫</a:t>
            </a:r>
            <a:endParaRPr lang="en-US" altLang="zh-CN" sz="2800" dirty="0"/>
          </a:p>
        </p:txBody>
      </p:sp>
      <p:sp>
        <p:nvSpPr>
          <p:cNvPr id="7" name="QB_7_BD.21_1#53f44fb6d?bid=2&amp;pid=0adfcbe55&amp;color=0,0,0&amp;vtp=1"/>
          <p:cNvSpPr/>
          <p:nvPr/>
        </p:nvSpPr>
        <p:spPr>
          <a:xfrm>
            <a:off x="1430212" y="3075511"/>
            <a:ext cx="2012950" cy="19431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yǔn(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)命</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sǔn(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)伤</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yǔn(</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)落</a:t>
            </a:r>
            <a:endParaRPr lang="en-US" altLang="zh-CN" sz="2800" dirty="0"/>
          </a:p>
        </p:txBody>
      </p:sp>
      <p:sp>
        <p:nvSpPr>
          <p:cNvPr id="8" name="QB_7_AN.22_1#53f44fb6d.bracket?pid=0adfcbe55&amp;color=0,0,0&amp;vpa=12&amp;vtp=1"/>
          <p:cNvSpPr/>
          <p:nvPr/>
        </p:nvSpPr>
        <p:spPr>
          <a:xfrm>
            <a:off x="2100930" y="30831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殒</a:t>
            </a:r>
            <a:endParaRPr lang="en-US" altLang="zh-CN" sz="2800" dirty="0"/>
          </a:p>
        </p:txBody>
      </p:sp>
      <p:sp>
        <p:nvSpPr>
          <p:cNvPr id="9" name="QB_7_AN.23_1#53f44fb6d.bracket?pid=0adfcbe55&amp;color=0,0,0&amp;vpa=13&amp;vtp=1"/>
          <p:cNvSpPr/>
          <p:nvPr/>
        </p:nvSpPr>
        <p:spPr>
          <a:xfrm>
            <a:off x="2061244" y="37308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损</a:t>
            </a:r>
            <a:endParaRPr lang="en-US" altLang="zh-CN" sz="2800" dirty="0"/>
          </a:p>
        </p:txBody>
      </p:sp>
      <p:sp>
        <p:nvSpPr>
          <p:cNvPr id="10" name="QB_7_AN.24_1#53f44fb6d.bracket?pid=0adfcbe55&amp;color=0,0,0&amp;vpa=14&amp;vtp=1"/>
          <p:cNvSpPr/>
          <p:nvPr/>
        </p:nvSpPr>
        <p:spPr>
          <a:xfrm>
            <a:off x="2100930" y="43785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陨</a:t>
            </a:r>
            <a:endParaRPr lang="en-US" altLang="zh-CN" sz="2800" dirty="0"/>
          </a:p>
        </p:txBody>
      </p:sp>
      <p:sp>
        <p:nvSpPr>
          <p:cNvPr id="11" name="QB_7_BD.17_1#e3aa7e1a0?bid=1&amp;pid=0adfcbe55&amp;color=0,0,0&amp;vtp=1"/>
          <p:cNvSpPr/>
          <p:nvPr/>
        </p:nvSpPr>
        <p:spPr>
          <a:xfrm>
            <a:off x="612649" y="180297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50000"/>
              </a:lnSpc>
            </a:pPr>
            <a:endParaRPr lang="en-US" altLang="zh-CN" sz="2800" dirty="0"/>
          </a:p>
        </p:txBody>
      </p:sp>
      <p:sp>
        <p:nvSpPr>
          <p:cNvPr id="12" name="SystemAddBraceShape"/>
          <p:cNvSpPr/>
          <p:nvPr/>
        </p:nvSpPr>
        <p:spPr>
          <a:xfrm>
            <a:off x="1112712" y="1353391"/>
            <a:ext cx="165100" cy="153924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QB_7_BD.21_1#53f44fb6d?bid=2&amp;pid=0adfcbe55&amp;color=0,0,0&amp;vtp=1"/>
          <p:cNvSpPr/>
          <p:nvPr/>
        </p:nvSpPr>
        <p:spPr>
          <a:xfrm>
            <a:off x="612649" y="377909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50000"/>
              </a:lnSpc>
            </a:pPr>
            <a:endParaRPr lang="en-US" altLang="zh-CN" sz="2800" dirty="0"/>
          </a:p>
        </p:txBody>
      </p:sp>
      <p:sp>
        <p:nvSpPr>
          <p:cNvPr id="14" name="SystemAddBraceShape"/>
          <p:cNvSpPr/>
          <p:nvPr/>
        </p:nvSpPr>
        <p:spPr>
          <a:xfrm>
            <a:off x="1112712" y="3329511"/>
            <a:ext cx="165100" cy="153924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wipe(left)">
                                      <p:cBhvr>
                                        <p:cTn id="31" dur="500"/>
                                        <p:tgtEl>
                                          <p:spTgt spid="8">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wipe(left)">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wipe(left)">
                                      <p:cBhvr>
                                        <p:cTn id="39" dur="500"/>
                                        <p:tgtEl>
                                          <p:spTgt spid="9">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wipe(left)">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wipe(left)">
                                      <p:cBhvr>
                                        <p:cTn id="47" dur="500"/>
                                        <p:tgtEl>
                                          <p:spTgt spid="10">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wipe(left)">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P spid="10"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12554</Words>
  <Application>WPS 演示</Application>
  <PresentationFormat>宽屏</PresentationFormat>
  <Paragraphs>650</Paragraphs>
  <Slides>51</Slides>
  <Notes>43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51</vt:i4>
      </vt:variant>
    </vt:vector>
  </HeadingPairs>
  <TitlesOfParts>
    <vt:vector size="66" baseType="lpstr">
      <vt:lpstr>Arial</vt:lpstr>
      <vt:lpstr>宋体</vt:lpstr>
      <vt:lpstr>Wingdings</vt:lpstr>
      <vt:lpstr>Times New Roman</vt:lpstr>
      <vt:lpstr>微软雅黑</vt:lpstr>
      <vt:lpstr>Times New Roman</vt:lpstr>
      <vt:lpstr>方正粗等线简体</vt:lpstr>
      <vt:lpstr>宋体</vt:lpstr>
      <vt:lpstr>Cambria Math</vt:lpstr>
      <vt:lpstr>楷体</vt:lpstr>
      <vt:lpstr>Calibri</vt:lpstr>
      <vt:lpstr>Arial Unicode MS</vt:lpstr>
      <vt:lpstr>等线</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8</cp:revision>
  <dcterms:created xsi:type="dcterms:W3CDTF">2025-03-28T14:31:00Z</dcterms:created>
  <dcterms:modified xsi:type="dcterms:W3CDTF">2025-09-03T03:52:07Z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63E8958424E04B8599C82F5D86E573AE_12</vt:lpwstr>
  </property>
  <property fmtid="{D5CDD505-2E9C-101B-9397-08002B2CF9AE}" pid="3" name="KSOProductBuildVer">
    <vt:lpwstr>2052-12.1.0.22529</vt:lpwstr>
  </property>
</Properties>
</file>